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82" r:id="rId5"/>
    <p:sldId id="292" r:id="rId6"/>
    <p:sldId id="291" r:id="rId7"/>
    <p:sldId id="283" r:id="rId8"/>
    <p:sldId id="293" r:id="rId9"/>
    <p:sldId id="294" r:id="rId10"/>
    <p:sldId id="298" r:id="rId11"/>
    <p:sldId id="284" r:id="rId12"/>
    <p:sldId id="299" r:id="rId13"/>
    <p:sldId id="300" r:id="rId14"/>
    <p:sldId id="301" r:id="rId15"/>
    <p:sldId id="303" r:id="rId16"/>
    <p:sldId id="302" r:id="rId17"/>
    <p:sldId id="304" r:id="rId18"/>
    <p:sldId id="305"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114" d="100"/>
          <a:sy n="114" d="100"/>
        </p:scale>
        <p:origin x="474"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2019/05/05</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2019/05/05</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kml/documentation/kmlreference" TargetMode="External"/><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hyperlink" Target="https://docs.qgis.org/testing/en/docs/pyqgis_developer_cookbook/" TargetMode="External"/><Relationship Id="rId5" Type="http://schemas.openxmlformats.org/officeDocument/2006/relationships/hyperlink" Target="http://www.khetarpal.org/polygon-splitting/" TargetMode="External"/><Relationship Id="rId4" Type="http://schemas.openxmlformats.org/officeDocument/2006/relationships/hyperlink" Target="https://qgis.org/en/docs/index.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980476" y="0"/>
            <a:ext cx="2211524" cy="6858000"/>
          </a:xfrm>
        </p:spPr>
      </p:pic>
      <p:sp>
        <p:nvSpPr>
          <p:cNvPr id="16" name="TextBox 15">
            <a:extLst>
              <a:ext uri="{FF2B5EF4-FFF2-40B4-BE49-F238E27FC236}">
                <a16:creationId xmlns:a16="http://schemas.microsoft.com/office/drawing/2014/main" id="{E2F2BFDF-E9F2-4569-A9F2-E1FFCB7FB82D}"/>
              </a:ext>
            </a:extLst>
          </p:cNvPr>
          <p:cNvSpPr txBox="1"/>
          <p:nvPr/>
        </p:nvSpPr>
        <p:spPr>
          <a:xfrm>
            <a:off x="3065173" y="3941638"/>
            <a:ext cx="4020068"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The National Institute</a:t>
            </a:r>
            <a:r>
              <a:rPr lang="en-ZA" sz="1600" b="1" spc="-100" dirty="0">
                <a:solidFill>
                  <a:schemeClr val="tx1">
                    <a:lumMod val="50000"/>
                    <a:lumOff val="50000"/>
                  </a:schemeClr>
                </a:solidFill>
                <a:latin typeface="Corbel" panose="020B0503020204020204" pitchFamily="34" charset="0"/>
              </a:rPr>
              <a:t> of Engineering</a:t>
            </a:r>
            <a:br>
              <a:rPr lang="en-ZA" sz="1600" b="1" spc="-100" dirty="0">
                <a:solidFill>
                  <a:schemeClr val="accent1"/>
                </a:solidFill>
                <a:latin typeface="Corbel" panose="020B0503020204020204" pitchFamily="34" charset="0"/>
              </a:rPr>
            </a:br>
            <a:r>
              <a:rPr lang="en-ZA" sz="1600" b="1" spc="-100" baseline="0" dirty="0">
                <a:solidFill>
                  <a:schemeClr val="tx1"/>
                </a:solidFill>
                <a:latin typeface="Corbel" panose="020B0503020204020204" pitchFamily="34" charset="0"/>
              </a:rPr>
              <a:t>Mysore</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990" y="4597756"/>
            <a:ext cx="6798250" cy="1674470"/>
          </a:xfrm>
        </p:spPr>
        <p:txBody>
          <a:bodyPr/>
          <a:lstStyle/>
          <a:p>
            <a:r>
              <a:rPr lang="en-US" sz="4400" dirty="0"/>
              <a:t>Gridding and Optimization for a Drone Swarm</a:t>
            </a:r>
            <a:endParaRPr lang="en-ZA" sz="44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pPr marL="285750" indent="-285750">
              <a:buFont typeface="Arial" panose="020B0604020202020204" pitchFamily="34" charset="0"/>
              <a:buChar char="•"/>
            </a:pPr>
            <a:r>
              <a:rPr lang="en-ZA" dirty="0"/>
              <a:t>Adithya Sanjeev B</a:t>
            </a:r>
          </a:p>
          <a:p>
            <a:pPr marL="285750" indent="-285750">
              <a:buFont typeface="Arial" panose="020B0604020202020204" pitchFamily="34" charset="0"/>
              <a:buChar char="•"/>
            </a:pPr>
            <a:r>
              <a:rPr lang="en-ZA" dirty="0"/>
              <a:t>Prathvi Rao</a:t>
            </a:r>
          </a:p>
          <a:p>
            <a:pPr marL="285750" indent="-285750">
              <a:buFont typeface="Arial" panose="020B0604020202020204" pitchFamily="34" charset="0"/>
              <a:buChar char="•"/>
            </a:pPr>
            <a:r>
              <a:rPr lang="en-ZA" dirty="0" err="1"/>
              <a:t>Sanjana</a:t>
            </a:r>
            <a:r>
              <a:rPr lang="en-ZA" dirty="0"/>
              <a:t> Raj</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Spiral algorithm</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003889"/>
            <a:ext cx="4500000" cy="498616"/>
          </a:xfrm>
        </p:spPr>
        <p:txBody>
          <a:bodyPr/>
          <a:lstStyle/>
          <a:p>
            <a:r>
              <a:rPr lang="en-ZA" dirty="0"/>
              <a:t>Spiral</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1013038"/>
            <a:ext cx="4500000" cy="496920"/>
          </a:xfrm>
        </p:spPr>
        <p:txBody>
          <a:bodyPr/>
          <a:lstStyle/>
          <a:p>
            <a:r>
              <a:rPr lang="en-ZA" dirty="0"/>
              <a:t>Result and Iterations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10</a:t>
            </a:fld>
            <a:endParaRPr lang="en-ZA" dirty="0"/>
          </a:p>
        </p:txBody>
      </p:sp>
      <p:sp>
        <p:nvSpPr>
          <p:cNvPr id="9" name="Rectangle 8"/>
          <p:cNvSpPr/>
          <p:nvPr/>
        </p:nvSpPr>
        <p:spPr>
          <a:xfrm>
            <a:off x="10135673" y="6302259"/>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5" name="Content Placeholder 14">
            <a:extLst>
              <a:ext uri="{FF2B5EF4-FFF2-40B4-BE49-F238E27FC236}">
                <a16:creationId xmlns:a16="http://schemas.microsoft.com/office/drawing/2014/main" id="{AC804DDF-D998-4776-88C1-3ADFF5509CF3}"/>
              </a:ext>
            </a:extLst>
          </p:cNvPr>
          <p:cNvPicPr>
            <a:picLocks noGrp="1" noChangeAspect="1"/>
          </p:cNvPicPr>
          <p:nvPr>
            <p:ph sz="half" idx="2"/>
          </p:nvPr>
        </p:nvPicPr>
        <p:blipFill rotWithShape="1">
          <a:blip r:embed="rId3"/>
          <a:srcRect l="15089" t="12302" r="23181" b="22719"/>
          <a:stretch/>
        </p:blipFill>
        <p:spPr>
          <a:xfrm>
            <a:off x="996527" y="3918365"/>
            <a:ext cx="2199781" cy="2507635"/>
          </a:xfrm>
        </p:spPr>
      </p:pic>
      <p:pic>
        <p:nvPicPr>
          <p:cNvPr id="18" name="Picture 17">
            <a:extLst>
              <a:ext uri="{FF2B5EF4-FFF2-40B4-BE49-F238E27FC236}">
                <a16:creationId xmlns:a16="http://schemas.microsoft.com/office/drawing/2014/main" id="{5ABB5A81-059B-4640-BC05-E5D0913769D8}"/>
              </a:ext>
            </a:extLst>
          </p:cNvPr>
          <p:cNvPicPr>
            <a:picLocks noChangeAspect="1"/>
          </p:cNvPicPr>
          <p:nvPr/>
        </p:nvPicPr>
        <p:blipFill rotWithShape="1">
          <a:blip r:embed="rId4"/>
          <a:srcRect l="8044" t="18899" r="19145" b="30009"/>
          <a:stretch/>
        </p:blipFill>
        <p:spPr>
          <a:xfrm>
            <a:off x="996527" y="1795371"/>
            <a:ext cx="2746725" cy="2063691"/>
          </a:xfrm>
          <a:prstGeom prst="rect">
            <a:avLst/>
          </a:prstGeom>
        </p:spPr>
      </p:pic>
      <p:pic>
        <p:nvPicPr>
          <p:cNvPr id="20" name="Picture 19">
            <a:extLst>
              <a:ext uri="{FF2B5EF4-FFF2-40B4-BE49-F238E27FC236}">
                <a16:creationId xmlns:a16="http://schemas.microsoft.com/office/drawing/2014/main" id="{9ACAAA3B-CC41-4BF0-9F58-C9AC9FAE16DD}"/>
              </a:ext>
            </a:extLst>
          </p:cNvPr>
          <p:cNvPicPr>
            <a:picLocks noChangeAspect="1"/>
          </p:cNvPicPr>
          <p:nvPr/>
        </p:nvPicPr>
        <p:blipFill>
          <a:blip r:embed="rId5"/>
          <a:stretch>
            <a:fillRect/>
          </a:stretch>
        </p:blipFill>
        <p:spPr>
          <a:xfrm>
            <a:off x="5129801" y="1795370"/>
            <a:ext cx="4537748" cy="3001569"/>
          </a:xfrm>
          <a:prstGeom prst="rect">
            <a:avLst/>
          </a:prstGeom>
        </p:spPr>
      </p:pic>
      <p:graphicFrame>
        <p:nvGraphicFramePr>
          <p:cNvPr id="3" name="Object 2">
            <a:extLst>
              <a:ext uri="{FF2B5EF4-FFF2-40B4-BE49-F238E27FC236}">
                <a16:creationId xmlns:a16="http://schemas.microsoft.com/office/drawing/2014/main" id="{FC6919C5-7332-46A8-BDEF-13C8D2F904BE}"/>
              </a:ext>
            </a:extLst>
          </p:cNvPr>
          <p:cNvGraphicFramePr>
            <a:graphicFrameLocks noChangeAspect="1"/>
          </p:cNvGraphicFramePr>
          <p:nvPr>
            <p:extLst>
              <p:ext uri="{D42A27DB-BD31-4B8C-83A1-F6EECF244321}">
                <p14:modId xmlns:p14="http://schemas.microsoft.com/office/powerpoint/2010/main" val="2594660948"/>
              </p:ext>
            </p:extLst>
          </p:nvPr>
        </p:nvGraphicFramePr>
        <p:xfrm>
          <a:off x="6984301" y="5380445"/>
          <a:ext cx="1052352" cy="617684"/>
        </p:xfrm>
        <a:graphic>
          <a:graphicData uri="http://schemas.openxmlformats.org/presentationml/2006/ole">
            <mc:AlternateContent xmlns:mc="http://schemas.openxmlformats.org/markup-compatibility/2006">
              <mc:Choice xmlns:v="urn:schemas-microsoft-com:vml" Requires="v">
                <p:oleObj spid="_x0000_s3079" name="Packager Shell Object" showAsIcon="1" r:id="rId6" imgW="657360" imgH="385200" progId="Package">
                  <p:embed/>
                </p:oleObj>
              </mc:Choice>
              <mc:Fallback>
                <p:oleObj name="Packager Shell Object" showAsIcon="1" r:id="rId6" imgW="657360" imgH="385200" progId="Package">
                  <p:embed/>
                  <p:pic>
                    <p:nvPicPr>
                      <p:cNvPr id="0" name=""/>
                      <p:cNvPicPr/>
                      <p:nvPr/>
                    </p:nvPicPr>
                    <p:blipFill>
                      <a:blip r:embed="rId7"/>
                      <a:stretch>
                        <a:fillRect/>
                      </a:stretch>
                    </p:blipFill>
                    <p:spPr>
                      <a:xfrm>
                        <a:off x="6984301" y="5380445"/>
                        <a:ext cx="1052352" cy="617684"/>
                      </a:xfrm>
                      <a:prstGeom prst="rect">
                        <a:avLst/>
                      </a:prstGeom>
                    </p:spPr>
                  </p:pic>
                </p:oleObj>
              </mc:Fallback>
            </mc:AlternateContent>
          </a:graphicData>
        </a:graphic>
      </p:graphicFrame>
    </p:spTree>
    <p:extLst>
      <p:ext uri="{BB962C8B-B14F-4D97-AF65-F5344CB8AC3E}">
        <p14:creationId xmlns:p14="http://schemas.microsoft.com/office/powerpoint/2010/main" val="798726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F75600-F34D-4487-A550-6EED1CF22517}"/>
              </a:ext>
            </a:extLst>
          </p:cNvPr>
          <p:cNvSpPr>
            <a:spLocks noGrp="1"/>
          </p:cNvSpPr>
          <p:nvPr>
            <p:ph type="title"/>
          </p:nvPr>
        </p:nvSpPr>
        <p:spPr/>
        <p:txBody>
          <a:bodyPr/>
          <a:lstStyle/>
          <a:p>
            <a:r>
              <a:rPr lang="en-US" dirty="0"/>
              <a:t>comparison</a:t>
            </a:r>
          </a:p>
        </p:txBody>
      </p:sp>
      <p:sp>
        <p:nvSpPr>
          <p:cNvPr id="8" name="Slide Number Placeholder 7">
            <a:extLst>
              <a:ext uri="{FF2B5EF4-FFF2-40B4-BE49-F238E27FC236}">
                <a16:creationId xmlns:a16="http://schemas.microsoft.com/office/drawing/2014/main" id="{1DD9DF75-E763-4AF5-BC67-1CC83ADC5B9C}"/>
              </a:ext>
            </a:extLst>
          </p:cNvPr>
          <p:cNvSpPr>
            <a:spLocks noGrp="1"/>
          </p:cNvSpPr>
          <p:nvPr>
            <p:ph type="sldNum" sz="quarter" idx="33"/>
          </p:nvPr>
        </p:nvSpPr>
        <p:spPr/>
        <p:txBody>
          <a:bodyPr/>
          <a:lstStyle/>
          <a:p>
            <a:fld id="{19B51A1E-902D-48AF-9020-955120F399B6}" type="slidenum">
              <a:rPr lang="en-ZA" smtClean="0"/>
              <a:pPr/>
              <a:t>11</a:t>
            </a:fld>
            <a:endParaRPr lang="en-ZA" dirty="0"/>
          </a:p>
        </p:txBody>
      </p:sp>
      <p:sp>
        <p:nvSpPr>
          <p:cNvPr id="10" name="Text Placeholder 9">
            <a:extLst>
              <a:ext uri="{FF2B5EF4-FFF2-40B4-BE49-F238E27FC236}">
                <a16:creationId xmlns:a16="http://schemas.microsoft.com/office/drawing/2014/main" id="{2F1A8052-015A-49DC-9C6E-FC82295A3A1E}"/>
              </a:ext>
            </a:extLst>
          </p:cNvPr>
          <p:cNvSpPr>
            <a:spLocks noGrp="1"/>
          </p:cNvSpPr>
          <p:nvPr>
            <p:ph type="body" idx="1"/>
          </p:nvPr>
        </p:nvSpPr>
        <p:spPr/>
        <p:txBody>
          <a:bodyPr/>
          <a:lstStyle/>
          <a:p>
            <a:pPr algn="ctr"/>
            <a:r>
              <a:rPr lang="en-US" dirty="0"/>
              <a:t>Operation Time</a:t>
            </a:r>
          </a:p>
        </p:txBody>
      </p:sp>
      <p:sp>
        <p:nvSpPr>
          <p:cNvPr id="12" name="Text Placeholder 11">
            <a:extLst>
              <a:ext uri="{FF2B5EF4-FFF2-40B4-BE49-F238E27FC236}">
                <a16:creationId xmlns:a16="http://schemas.microsoft.com/office/drawing/2014/main" id="{E84969DC-1E5A-4B3C-A585-B836CE420A68}"/>
              </a:ext>
            </a:extLst>
          </p:cNvPr>
          <p:cNvSpPr>
            <a:spLocks noGrp="1"/>
          </p:cNvSpPr>
          <p:nvPr>
            <p:ph type="body" sz="quarter" idx="3"/>
          </p:nvPr>
        </p:nvSpPr>
        <p:spPr/>
        <p:txBody>
          <a:bodyPr/>
          <a:lstStyle/>
          <a:p>
            <a:pPr algn="ctr"/>
            <a:r>
              <a:rPr lang="en-US" dirty="0"/>
              <a:t>Loss of Area</a:t>
            </a:r>
          </a:p>
        </p:txBody>
      </p:sp>
      <p:graphicFrame>
        <p:nvGraphicFramePr>
          <p:cNvPr id="14" name="Content Placeholder 13">
            <a:extLst>
              <a:ext uri="{FF2B5EF4-FFF2-40B4-BE49-F238E27FC236}">
                <a16:creationId xmlns:a16="http://schemas.microsoft.com/office/drawing/2014/main" id="{6DCD0457-7427-466F-B512-0DC389FF7FEC}"/>
              </a:ext>
            </a:extLst>
          </p:cNvPr>
          <p:cNvGraphicFramePr>
            <a:graphicFrameLocks noGrp="1"/>
          </p:cNvGraphicFramePr>
          <p:nvPr>
            <p:ph sz="half" idx="2"/>
            <p:extLst>
              <p:ext uri="{D42A27DB-BD31-4B8C-83A1-F6EECF244321}">
                <p14:modId xmlns:p14="http://schemas.microsoft.com/office/powerpoint/2010/main" val="2480992455"/>
              </p:ext>
            </p:extLst>
          </p:nvPr>
        </p:nvGraphicFramePr>
        <p:xfrm>
          <a:off x="528916" y="2303563"/>
          <a:ext cx="4244420" cy="3803625"/>
        </p:xfrm>
        <a:graphic>
          <a:graphicData uri="http://schemas.openxmlformats.org/drawingml/2006/table">
            <a:tbl>
              <a:tblPr firstRow="1" firstCol="1" bandRow="1">
                <a:tableStyleId>{7E9639D4-E3E2-4D34-9284-5A2195B3D0D7}</a:tableStyleId>
              </a:tblPr>
              <a:tblGrid>
                <a:gridCol w="2439493">
                  <a:extLst>
                    <a:ext uri="{9D8B030D-6E8A-4147-A177-3AD203B41FA5}">
                      <a16:colId xmlns:a16="http://schemas.microsoft.com/office/drawing/2014/main" val="560989809"/>
                    </a:ext>
                  </a:extLst>
                </a:gridCol>
                <a:gridCol w="1804927">
                  <a:extLst>
                    <a:ext uri="{9D8B030D-6E8A-4147-A177-3AD203B41FA5}">
                      <a16:colId xmlns:a16="http://schemas.microsoft.com/office/drawing/2014/main" val="2938604965"/>
                    </a:ext>
                  </a:extLst>
                </a:gridCol>
              </a:tblGrid>
              <a:tr h="253575">
                <a:tc>
                  <a:txBody>
                    <a:bodyPr/>
                    <a:lstStyle/>
                    <a:p>
                      <a:pPr marL="182880" marR="0" algn="just">
                        <a:spcBef>
                          <a:spcPts val="0"/>
                        </a:spcBef>
                        <a:spcAft>
                          <a:spcPts val="0"/>
                        </a:spcAft>
                      </a:pPr>
                      <a:r>
                        <a:rPr lang="en-US" sz="1000">
                          <a:effectLst/>
                        </a:rPr>
                        <a:t>Number of drones</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Time in seconds</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78428522"/>
                  </a:ext>
                </a:extLst>
              </a:tr>
              <a:tr h="253575">
                <a:tc gridSpan="2">
                  <a:txBody>
                    <a:bodyPr/>
                    <a:lstStyle/>
                    <a:p>
                      <a:pPr marL="182880" marR="0" algn="just">
                        <a:spcBef>
                          <a:spcPts val="0"/>
                        </a:spcBef>
                        <a:spcAft>
                          <a:spcPts val="0"/>
                        </a:spcAft>
                      </a:pPr>
                      <a:r>
                        <a:rPr lang="en-US" sz="1000">
                          <a:effectLst/>
                        </a:rPr>
                        <a:t>Area Division Algorithm</a:t>
                      </a:r>
                      <a:endParaRPr lang="en-US" sz="10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extLst>
                  <a:ext uri="{0D108BD9-81ED-4DB2-BD59-A6C34878D82A}">
                    <a16:rowId xmlns:a16="http://schemas.microsoft.com/office/drawing/2014/main" val="861864728"/>
                  </a:ext>
                </a:extLst>
              </a:tr>
              <a:tr h="253575">
                <a:tc>
                  <a:txBody>
                    <a:bodyPr/>
                    <a:lstStyle/>
                    <a:p>
                      <a:pPr marL="182880" marR="0" algn="just">
                        <a:spcBef>
                          <a:spcPts val="0"/>
                        </a:spcBef>
                        <a:spcAft>
                          <a:spcPts val="0"/>
                        </a:spcAft>
                      </a:pPr>
                      <a:r>
                        <a:rPr lang="en-US" sz="1000">
                          <a:effectLst/>
                        </a:rPr>
                        <a:t>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1.000037193</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619979620"/>
                  </a:ext>
                </a:extLst>
              </a:tr>
              <a:tr h="253575">
                <a:tc>
                  <a:txBody>
                    <a:bodyPr/>
                    <a:lstStyle/>
                    <a:p>
                      <a:pPr marL="182880" marR="0" algn="just">
                        <a:spcBef>
                          <a:spcPts val="0"/>
                        </a:spcBef>
                        <a:spcAft>
                          <a:spcPts val="0"/>
                        </a:spcAft>
                      </a:pPr>
                      <a:r>
                        <a:rPr lang="en-US" sz="1000">
                          <a:effectLst/>
                        </a:rPr>
                        <a:t>10</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1.251970291</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980410258"/>
                  </a:ext>
                </a:extLst>
              </a:tr>
              <a:tr h="253575">
                <a:tc>
                  <a:txBody>
                    <a:bodyPr/>
                    <a:lstStyle/>
                    <a:p>
                      <a:pPr marL="182880" marR="0" algn="just">
                        <a:spcBef>
                          <a:spcPts val="0"/>
                        </a:spcBef>
                        <a:spcAft>
                          <a:spcPts val="0"/>
                        </a:spcAft>
                      </a:pPr>
                      <a:r>
                        <a:rPr lang="en-US" sz="1000">
                          <a:effectLst/>
                        </a:rPr>
                        <a:t>15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1.375807762</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27942165"/>
                  </a:ext>
                </a:extLst>
              </a:tr>
              <a:tr h="253575">
                <a:tc>
                  <a:txBody>
                    <a:bodyPr/>
                    <a:lstStyle/>
                    <a:p>
                      <a:endParaRPr lang="en-US" sz="1000">
                        <a:effectLst/>
                        <a:latin typeface="Times New Roman" panose="02020603050405020304" pitchFamily="18" charset="0"/>
                      </a:endParaRPr>
                    </a:p>
                  </a:txBody>
                  <a:tcPr marL="68580" marR="68580" marT="0" marB="0"/>
                </a:tc>
                <a:tc>
                  <a:txBody>
                    <a:bodyPr/>
                    <a:lstStyle/>
                    <a:p>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val="2265525022"/>
                  </a:ext>
                </a:extLst>
              </a:tr>
              <a:tr h="253575">
                <a:tc gridSpan="2">
                  <a:txBody>
                    <a:bodyPr/>
                    <a:lstStyle/>
                    <a:p>
                      <a:pPr marL="182880" marR="0" algn="just">
                        <a:spcBef>
                          <a:spcPts val="0"/>
                        </a:spcBef>
                        <a:spcAft>
                          <a:spcPts val="0"/>
                        </a:spcAft>
                      </a:pPr>
                      <a:r>
                        <a:rPr lang="en-US" sz="1000" dirty="0">
                          <a:effectLst/>
                        </a:rPr>
                        <a:t>Line Division Algorithm</a:t>
                      </a:r>
                      <a:endParaRPr lang="en-US" sz="1000" dirty="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extLst>
                  <a:ext uri="{0D108BD9-81ED-4DB2-BD59-A6C34878D82A}">
                    <a16:rowId xmlns:a16="http://schemas.microsoft.com/office/drawing/2014/main" val="3778117471"/>
                  </a:ext>
                </a:extLst>
              </a:tr>
              <a:tr h="253575">
                <a:tc>
                  <a:txBody>
                    <a:bodyPr/>
                    <a:lstStyle/>
                    <a:p>
                      <a:pPr marL="182880" marR="0" algn="just">
                        <a:spcBef>
                          <a:spcPts val="0"/>
                        </a:spcBef>
                        <a:spcAft>
                          <a:spcPts val="0"/>
                        </a:spcAft>
                      </a:pPr>
                      <a:r>
                        <a:rPr lang="en-US" sz="1000">
                          <a:effectLst/>
                        </a:rPr>
                        <a:t>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1.391474009</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85097242"/>
                  </a:ext>
                </a:extLst>
              </a:tr>
              <a:tr h="253575">
                <a:tc>
                  <a:txBody>
                    <a:bodyPr/>
                    <a:lstStyle/>
                    <a:p>
                      <a:pPr marL="182880" marR="0" algn="just">
                        <a:spcBef>
                          <a:spcPts val="0"/>
                        </a:spcBef>
                        <a:spcAft>
                          <a:spcPts val="0"/>
                        </a:spcAft>
                      </a:pPr>
                      <a:r>
                        <a:rPr lang="en-US" sz="1000">
                          <a:effectLst/>
                        </a:rPr>
                        <a:t>10</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1.883895636</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085500267"/>
                  </a:ext>
                </a:extLst>
              </a:tr>
              <a:tr h="253575">
                <a:tc>
                  <a:txBody>
                    <a:bodyPr/>
                    <a:lstStyle/>
                    <a:p>
                      <a:pPr marL="182880" marR="0" algn="just">
                        <a:spcBef>
                          <a:spcPts val="0"/>
                        </a:spcBef>
                        <a:spcAft>
                          <a:spcPts val="0"/>
                        </a:spcAft>
                      </a:pPr>
                      <a:r>
                        <a:rPr lang="en-US" sz="1000">
                          <a:effectLst/>
                        </a:rPr>
                        <a:t>15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2.509415388</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251363728"/>
                  </a:ext>
                </a:extLst>
              </a:tr>
              <a:tr h="253575">
                <a:tc>
                  <a:txBody>
                    <a:bodyPr/>
                    <a:lstStyle/>
                    <a:p>
                      <a:endParaRPr lang="en-US" sz="1000">
                        <a:effectLst/>
                        <a:latin typeface="Times New Roman" panose="02020603050405020304" pitchFamily="18" charset="0"/>
                      </a:endParaRPr>
                    </a:p>
                  </a:txBody>
                  <a:tcPr marL="68580" marR="68580" marT="0" marB="0"/>
                </a:tc>
                <a:tc>
                  <a:txBody>
                    <a:bodyPr/>
                    <a:lstStyle/>
                    <a:p>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val="805695169"/>
                  </a:ext>
                </a:extLst>
              </a:tr>
              <a:tr h="253575">
                <a:tc gridSpan="2">
                  <a:txBody>
                    <a:bodyPr/>
                    <a:lstStyle/>
                    <a:p>
                      <a:pPr marL="182880" marR="0" algn="just">
                        <a:spcBef>
                          <a:spcPts val="0"/>
                        </a:spcBef>
                        <a:spcAft>
                          <a:spcPts val="0"/>
                        </a:spcAft>
                      </a:pPr>
                      <a:r>
                        <a:rPr lang="en-US" sz="1000">
                          <a:effectLst/>
                        </a:rPr>
                        <a:t>Spiral Algorithm</a:t>
                      </a:r>
                      <a:endParaRPr lang="en-US" sz="10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extLst>
                  <a:ext uri="{0D108BD9-81ED-4DB2-BD59-A6C34878D82A}">
                    <a16:rowId xmlns:a16="http://schemas.microsoft.com/office/drawing/2014/main" val="110153565"/>
                  </a:ext>
                </a:extLst>
              </a:tr>
              <a:tr h="253575">
                <a:tc>
                  <a:txBody>
                    <a:bodyPr/>
                    <a:lstStyle/>
                    <a:p>
                      <a:pPr marL="182880" marR="0" algn="just">
                        <a:spcBef>
                          <a:spcPts val="0"/>
                        </a:spcBef>
                        <a:spcAft>
                          <a:spcPts val="0"/>
                        </a:spcAft>
                      </a:pPr>
                      <a:r>
                        <a:rPr lang="en-US" sz="1000">
                          <a:effectLst/>
                        </a:rPr>
                        <a:t>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0.83661437</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638232500"/>
                  </a:ext>
                </a:extLst>
              </a:tr>
              <a:tr h="253575">
                <a:tc>
                  <a:txBody>
                    <a:bodyPr/>
                    <a:lstStyle/>
                    <a:p>
                      <a:pPr marL="182880" marR="0" algn="just">
                        <a:spcBef>
                          <a:spcPts val="0"/>
                        </a:spcBef>
                        <a:spcAft>
                          <a:spcPts val="0"/>
                        </a:spcAft>
                      </a:pPr>
                      <a:r>
                        <a:rPr lang="en-US" sz="1000">
                          <a:effectLst/>
                        </a:rPr>
                        <a:t>10</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a:effectLst/>
                        </a:rPr>
                        <a:t>0.922720432</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561408545"/>
                  </a:ext>
                </a:extLst>
              </a:tr>
              <a:tr h="253575">
                <a:tc>
                  <a:txBody>
                    <a:bodyPr/>
                    <a:lstStyle/>
                    <a:p>
                      <a:pPr marL="182880" marR="0" algn="just">
                        <a:spcBef>
                          <a:spcPts val="0"/>
                        </a:spcBef>
                        <a:spcAft>
                          <a:spcPts val="0"/>
                        </a:spcAft>
                      </a:pPr>
                      <a:r>
                        <a:rPr lang="en-US" sz="1000">
                          <a:effectLst/>
                        </a:rPr>
                        <a:t>15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182880" marR="0" algn="just">
                        <a:spcBef>
                          <a:spcPts val="0"/>
                        </a:spcBef>
                        <a:spcAft>
                          <a:spcPts val="0"/>
                        </a:spcAft>
                      </a:pPr>
                      <a:r>
                        <a:rPr lang="en-US" sz="1000" dirty="0">
                          <a:effectLst/>
                        </a:rPr>
                        <a:t>1.088864565</a:t>
                      </a:r>
                      <a:endParaRPr lang="en-US"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72867683"/>
                  </a:ext>
                </a:extLst>
              </a:tr>
            </a:tbl>
          </a:graphicData>
        </a:graphic>
      </p:graphicFrame>
      <p:pic>
        <p:nvPicPr>
          <p:cNvPr id="16" name="Content Placeholder 15">
            <a:extLst>
              <a:ext uri="{FF2B5EF4-FFF2-40B4-BE49-F238E27FC236}">
                <a16:creationId xmlns:a16="http://schemas.microsoft.com/office/drawing/2014/main" id="{0144CF75-907B-4747-992D-BC7AE7957E5B}"/>
              </a:ext>
            </a:extLst>
          </p:cNvPr>
          <p:cNvPicPr>
            <a:picLocks noGrp="1" noChangeAspect="1"/>
          </p:cNvPicPr>
          <p:nvPr>
            <p:ph sz="quarter" idx="4"/>
          </p:nvPr>
        </p:nvPicPr>
        <p:blipFill rotWithShape="1">
          <a:blip r:embed="rId2"/>
          <a:srcRect l="12876" t="8936" r="34343" b="18030"/>
          <a:stretch/>
        </p:blipFill>
        <p:spPr>
          <a:xfrm>
            <a:off x="5195160" y="2823590"/>
            <a:ext cx="1862356" cy="2194904"/>
          </a:xfrm>
        </p:spPr>
      </p:pic>
      <p:pic>
        <p:nvPicPr>
          <p:cNvPr id="18" name="Picture 17">
            <a:extLst>
              <a:ext uri="{FF2B5EF4-FFF2-40B4-BE49-F238E27FC236}">
                <a16:creationId xmlns:a16="http://schemas.microsoft.com/office/drawing/2014/main" id="{3ED57B6E-A7AF-49C1-AA1B-616C354F8392}"/>
              </a:ext>
            </a:extLst>
          </p:cNvPr>
          <p:cNvPicPr>
            <a:picLocks noChangeAspect="1"/>
          </p:cNvPicPr>
          <p:nvPr/>
        </p:nvPicPr>
        <p:blipFill rotWithShape="1">
          <a:blip r:embed="rId3"/>
          <a:srcRect l="7114" t="13018" r="26616" b="17121"/>
          <a:stretch/>
        </p:blipFill>
        <p:spPr>
          <a:xfrm>
            <a:off x="7412580" y="2979882"/>
            <a:ext cx="1862357" cy="1850159"/>
          </a:xfrm>
          <a:prstGeom prst="rect">
            <a:avLst/>
          </a:prstGeom>
        </p:spPr>
      </p:pic>
      <p:sp>
        <p:nvSpPr>
          <p:cNvPr id="19" name="Rectangle 18">
            <a:extLst>
              <a:ext uri="{FF2B5EF4-FFF2-40B4-BE49-F238E27FC236}">
                <a16:creationId xmlns:a16="http://schemas.microsoft.com/office/drawing/2014/main" id="{2F5BE380-F13E-4DAE-9119-B2D148893344}"/>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85659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F75600-F34D-4487-A550-6EED1CF22517}"/>
              </a:ext>
            </a:extLst>
          </p:cNvPr>
          <p:cNvSpPr>
            <a:spLocks noGrp="1"/>
          </p:cNvSpPr>
          <p:nvPr>
            <p:ph type="title"/>
          </p:nvPr>
        </p:nvSpPr>
        <p:spPr/>
        <p:txBody>
          <a:bodyPr/>
          <a:lstStyle/>
          <a:p>
            <a:r>
              <a:rPr lang="en-US" dirty="0"/>
              <a:t>comparison</a:t>
            </a:r>
          </a:p>
        </p:txBody>
      </p:sp>
      <p:sp>
        <p:nvSpPr>
          <p:cNvPr id="8" name="Slide Number Placeholder 7">
            <a:extLst>
              <a:ext uri="{FF2B5EF4-FFF2-40B4-BE49-F238E27FC236}">
                <a16:creationId xmlns:a16="http://schemas.microsoft.com/office/drawing/2014/main" id="{1DD9DF75-E763-4AF5-BC67-1CC83ADC5B9C}"/>
              </a:ext>
            </a:extLst>
          </p:cNvPr>
          <p:cNvSpPr>
            <a:spLocks noGrp="1"/>
          </p:cNvSpPr>
          <p:nvPr>
            <p:ph type="sldNum" sz="quarter" idx="33"/>
          </p:nvPr>
        </p:nvSpPr>
        <p:spPr/>
        <p:txBody>
          <a:bodyPr/>
          <a:lstStyle/>
          <a:p>
            <a:fld id="{19B51A1E-902D-48AF-9020-955120F399B6}" type="slidenum">
              <a:rPr lang="en-ZA" smtClean="0"/>
              <a:pPr/>
              <a:t>12</a:t>
            </a:fld>
            <a:endParaRPr lang="en-ZA" dirty="0"/>
          </a:p>
        </p:txBody>
      </p:sp>
      <p:sp>
        <p:nvSpPr>
          <p:cNvPr id="10" name="Text Placeholder 9">
            <a:extLst>
              <a:ext uri="{FF2B5EF4-FFF2-40B4-BE49-F238E27FC236}">
                <a16:creationId xmlns:a16="http://schemas.microsoft.com/office/drawing/2014/main" id="{2F1A8052-015A-49DC-9C6E-FC82295A3A1E}"/>
              </a:ext>
            </a:extLst>
          </p:cNvPr>
          <p:cNvSpPr>
            <a:spLocks noGrp="1"/>
          </p:cNvSpPr>
          <p:nvPr>
            <p:ph type="body" idx="1"/>
          </p:nvPr>
        </p:nvSpPr>
        <p:spPr/>
        <p:txBody>
          <a:bodyPr/>
          <a:lstStyle/>
          <a:p>
            <a:pPr algn="ctr"/>
            <a:r>
              <a:rPr lang="en-US" dirty="0"/>
              <a:t>Variation of area allocated</a:t>
            </a:r>
          </a:p>
        </p:txBody>
      </p:sp>
      <p:sp>
        <p:nvSpPr>
          <p:cNvPr id="12" name="Text Placeholder 11">
            <a:extLst>
              <a:ext uri="{FF2B5EF4-FFF2-40B4-BE49-F238E27FC236}">
                <a16:creationId xmlns:a16="http://schemas.microsoft.com/office/drawing/2014/main" id="{E84969DC-1E5A-4B3C-A585-B836CE420A68}"/>
              </a:ext>
            </a:extLst>
          </p:cNvPr>
          <p:cNvSpPr>
            <a:spLocks noGrp="1"/>
          </p:cNvSpPr>
          <p:nvPr>
            <p:ph type="body" sz="quarter" idx="3"/>
          </p:nvPr>
        </p:nvSpPr>
        <p:spPr/>
        <p:txBody>
          <a:bodyPr/>
          <a:lstStyle/>
          <a:p>
            <a:pPr algn="ctr"/>
            <a:r>
              <a:rPr lang="en-US" dirty="0"/>
              <a:t>Shape of grids possible</a:t>
            </a:r>
          </a:p>
        </p:txBody>
      </p:sp>
      <p:sp>
        <p:nvSpPr>
          <p:cNvPr id="19" name="Rectangle 18">
            <a:extLst>
              <a:ext uri="{FF2B5EF4-FFF2-40B4-BE49-F238E27FC236}">
                <a16:creationId xmlns:a16="http://schemas.microsoft.com/office/drawing/2014/main" id="{2F5BE380-F13E-4DAE-9119-B2D148893344}"/>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788420-1BCA-4017-8510-35144EB6973B}"/>
                  </a:ext>
                </a:extLst>
              </p:cNvPr>
              <p:cNvSpPr>
                <a:spLocks noGrp="1"/>
              </p:cNvSpPr>
              <p:nvPr>
                <p:ph sz="half" idx="2"/>
              </p:nvPr>
            </p:nvSpPr>
            <p:spPr/>
            <p:txBody>
              <a:bodyPr/>
              <a:lstStyle/>
              <a:p>
                <a:r>
                  <a:rPr lang="en-US" dirty="0"/>
                  <a:t>Area Division Algorithm – Uniform Area</a:t>
                </a:r>
              </a:p>
              <a:p>
                <a:r>
                  <a:rPr lang="en-US" dirty="0"/>
                  <a:t>Line Division Algorithm – Uniform Area</a:t>
                </a:r>
              </a:p>
              <a:p>
                <a:r>
                  <a:rPr lang="en-US" dirty="0"/>
                  <a:t>Spiral Algorithm – Area varies by the equation - </a:t>
                </a:r>
                <a14:m>
                  <m:oMath xmlns:m="http://schemas.openxmlformats.org/officeDocument/2006/math">
                    <m:d>
                      <m:dPr>
                        <m:ctrlPr>
                          <a:rPr lang="en-US" i="1"/>
                        </m:ctrlPr>
                      </m:dPr>
                      <m:e>
                        <m:sSup>
                          <m:sSupPr>
                            <m:ctrlPr>
                              <a:rPr lang="en-US" i="1"/>
                            </m:ctrlPr>
                          </m:sSupPr>
                          <m:e>
                            <m:r>
                              <a:rPr lang="en-IN" i="1"/>
                              <m:t>𝑚</m:t>
                            </m:r>
                          </m:e>
                          <m:sup>
                            <m:r>
                              <a:rPr lang="en-IN" i="1"/>
                              <m:t>2</m:t>
                            </m:r>
                          </m:sup>
                        </m:sSup>
                        <m:r>
                          <a:rPr lang="en-IN" i="1"/>
                          <m:t>−1</m:t>
                        </m:r>
                      </m:e>
                    </m:d>
                    <m:r>
                      <a:rPr lang="en-IN" i="1"/>
                      <m:t>∗</m:t>
                    </m:r>
                    <m:sSup>
                      <m:sSupPr>
                        <m:ctrlPr>
                          <a:rPr lang="en-US" i="1"/>
                        </m:ctrlPr>
                      </m:sSupPr>
                      <m:e>
                        <m:r>
                          <a:rPr lang="en-IN" i="1"/>
                          <m:t>𝑥</m:t>
                        </m:r>
                      </m:e>
                      <m:sup>
                        <m:r>
                          <a:rPr lang="en-IN" i="1"/>
                          <m:t>2</m:t>
                        </m:r>
                      </m:sup>
                    </m:sSup>
                  </m:oMath>
                </a14:m>
                <a:r>
                  <a:rPr lang="en-US" dirty="0"/>
                  <a:t> where m is (Number of drones + 1) and x is the length of the side of the grid.</a:t>
                </a:r>
              </a:p>
            </p:txBody>
          </p:sp>
        </mc:Choice>
        <mc:Fallback>
          <p:sp>
            <p:nvSpPr>
              <p:cNvPr id="3" name="Content Placeholder 2">
                <a:extLst>
                  <a:ext uri="{FF2B5EF4-FFF2-40B4-BE49-F238E27FC236}">
                    <a16:creationId xmlns:a16="http://schemas.microsoft.com/office/drawing/2014/main" id="{15788420-1BCA-4017-8510-35144EB6973B}"/>
                  </a:ext>
                </a:extLst>
              </p:cNvPr>
              <p:cNvSpPr>
                <a:spLocks noGrp="1" noRot="1" noChangeAspect="1" noMove="1" noResize="1" noEditPoints="1" noAdjustHandles="1" noChangeArrowheads="1" noChangeShapeType="1" noTextEdit="1"/>
              </p:cNvSpPr>
              <p:nvPr>
                <p:ph sz="half" idx="2"/>
              </p:nvPr>
            </p:nvSpPr>
            <p:spPr>
              <a:blipFill>
                <a:blip r:embed="rId2"/>
                <a:stretch>
                  <a:fillRect l="-3026" t="-2534" r="-4264"/>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9874D846-A355-447D-8C6F-94365B0E767B}"/>
              </a:ext>
            </a:extLst>
          </p:cNvPr>
          <p:cNvSpPr>
            <a:spLocks noGrp="1"/>
          </p:cNvSpPr>
          <p:nvPr>
            <p:ph sz="quarter" idx="4"/>
          </p:nvPr>
        </p:nvSpPr>
        <p:spPr>
          <a:xfrm>
            <a:off x="5211202" y="2096752"/>
            <a:ext cx="4434840" cy="4092911"/>
          </a:xfrm>
        </p:spPr>
        <p:txBody>
          <a:bodyPr/>
          <a:lstStyle/>
          <a:p>
            <a:r>
              <a:rPr lang="en-US" dirty="0"/>
              <a:t>Area Division Algorithm – Square</a:t>
            </a:r>
          </a:p>
          <a:p>
            <a:r>
              <a:rPr lang="en-US" dirty="0"/>
              <a:t>Line Division Algorithm – Any Polygon </a:t>
            </a:r>
          </a:p>
          <a:p>
            <a:r>
              <a:rPr lang="en-US" dirty="0"/>
              <a:t>Spiral Algorithm – Square</a:t>
            </a:r>
          </a:p>
        </p:txBody>
      </p:sp>
    </p:spTree>
    <p:extLst>
      <p:ext uri="{BB962C8B-B14F-4D97-AF65-F5344CB8AC3E}">
        <p14:creationId xmlns:p14="http://schemas.microsoft.com/office/powerpoint/2010/main" val="526932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F75600-F34D-4487-A550-6EED1CF22517}"/>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0A425FA6-74BF-405A-9CBE-A6189A10636D}"/>
              </a:ext>
            </a:extLst>
          </p:cNvPr>
          <p:cNvSpPr>
            <a:spLocks noGrp="1"/>
          </p:cNvSpPr>
          <p:nvPr>
            <p:ph type="body" sz="quarter" idx="32"/>
          </p:nvPr>
        </p:nvSpPr>
        <p:spPr/>
        <p:txBody>
          <a:bodyPr/>
          <a:lstStyle/>
          <a:p>
            <a:endParaRPr lang="en-US"/>
          </a:p>
        </p:txBody>
      </p:sp>
      <p:sp>
        <p:nvSpPr>
          <p:cNvPr id="10" name="Text Placeholder 9">
            <a:extLst>
              <a:ext uri="{FF2B5EF4-FFF2-40B4-BE49-F238E27FC236}">
                <a16:creationId xmlns:a16="http://schemas.microsoft.com/office/drawing/2014/main" id="{2F1A8052-015A-49DC-9C6E-FC82295A3A1E}"/>
              </a:ext>
            </a:extLst>
          </p:cNvPr>
          <p:cNvSpPr>
            <a:spLocks noGrp="1"/>
          </p:cNvSpPr>
          <p:nvPr>
            <p:ph type="body" idx="1"/>
          </p:nvPr>
        </p:nvSpPr>
        <p:spPr>
          <a:xfrm>
            <a:off x="432000" y="1004457"/>
            <a:ext cx="4500000" cy="527076"/>
          </a:xfrm>
        </p:spPr>
        <p:txBody>
          <a:bodyPr/>
          <a:lstStyle/>
          <a:p>
            <a:r>
              <a:rPr lang="en-US" dirty="0"/>
              <a:t>Advantages</a:t>
            </a:r>
          </a:p>
        </p:txBody>
      </p:sp>
      <p:sp>
        <p:nvSpPr>
          <p:cNvPr id="2" name="Text Placeholder 1">
            <a:extLst>
              <a:ext uri="{FF2B5EF4-FFF2-40B4-BE49-F238E27FC236}">
                <a16:creationId xmlns:a16="http://schemas.microsoft.com/office/drawing/2014/main" id="{1D15F2F7-60D6-442F-BE53-C567E7F6E310}"/>
              </a:ext>
            </a:extLst>
          </p:cNvPr>
          <p:cNvSpPr>
            <a:spLocks noGrp="1"/>
          </p:cNvSpPr>
          <p:nvPr>
            <p:ph type="body" sz="quarter" idx="13"/>
          </p:nvPr>
        </p:nvSpPr>
        <p:spPr>
          <a:xfrm>
            <a:off x="5129800" y="1005266"/>
            <a:ext cx="4500000" cy="525283"/>
          </a:xfrm>
        </p:spPr>
        <p:txBody>
          <a:bodyPr/>
          <a:lstStyle/>
          <a:p>
            <a:r>
              <a:rPr lang="en-US" dirty="0"/>
              <a:t>Disadvantages</a:t>
            </a:r>
          </a:p>
        </p:txBody>
      </p:sp>
      <p:sp>
        <p:nvSpPr>
          <p:cNvPr id="12" name="Text Placeholder 11">
            <a:extLst>
              <a:ext uri="{FF2B5EF4-FFF2-40B4-BE49-F238E27FC236}">
                <a16:creationId xmlns:a16="http://schemas.microsoft.com/office/drawing/2014/main" id="{E84969DC-1E5A-4B3C-A585-B836CE420A68}"/>
              </a:ext>
            </a:extLst>
          </p:cNvPr>
          <p:cNvSpPr>
            <a:spLocks noGrp="1"/>
          </p:cNvSpPr>
          <p:nvPr>
            <p:ph type="body" sz="quarter" idx="12"/>
          </p:nvPr>
        </p:nvSpPr>
        <p:spPr>
          <a:xfrm>
            <a:off x="5129800" y="1752550"/>
            <a:ext cx="4500000" cy="4447090"/>
          </a:xfrm>
        </p:spPr>
        <p:txBody>
          <a:bodyPr/>
          <a:lstStyle/>
          <a:p>
            <a:r>
              <a:rPr lang="en-US" dirty="0"/>
              <a:t>Area Division Algorithm</a:t>
            </a:r>
          </a:p>
          <a:p>
            <a:pPr lvl="1"/>
            <a:r>
              <a:rPr lang="en-US" dirty="0"/>
              <a:t>Polygons are restricted to squares.</a:t>
            </a:r>
          </a:p>
          <a:p>
            <a:pPr lvl="1"/>
            <a:r>
              <a:rPr lang="en-US" dirty="0"/>
              <a:t>Areas in the corner of the master grid are lost, creating blind spots.</a:t>
            </a:r>
          </a:p>
          <a:p>
            <a:pPr lvl="1"/>
            <a:r>
              <a:rPr lang="en-US" dirty="0"/>
              <a:t>Considers all the drones available not taking the efficient number.</a:t>
            </a:r>
          </a:p>
          <a:p>
            <a:r>
              <a:rPr lang="en-US" dirty="0"/>
              <a:t>Line Division Algorithm</a:t>
            </a:r>
          </a:p>
          <a:p>
            <a:pPr lvl="1"/>
            <a:r>
              <a:rPr lang="en-US" dirty="0"/>
              <a:t>The algorithm consumes more iterations making it slower and more complex.</a:t>
            </a:r>
          </a:p>
          <a:p>
            <a:r>
              <a:rPr lang="en-US" dirty="0"/>
              <a:t>Spiral Algorithm</a:t>
            </a:r>
          </a:p>
          <a:p>
            <a:pPr lvl="1"/>
            <a:r>
              <a:rPr lang="en-US" dirty="0"/>
              <a:t>Polygons are restricted to squares.</a:t>
            </a:r>
          </a:p>
          <a:p>
            <a:pPr lvl="1"/>
            <a:r>
              <a:rPr lang="en-US" dirty="0"/>
              <a:t>Area of the squares must be in the Fibonacci series which implies that the master grid has to be able to accommodate Fibonacci squares.</a:t>
            </a:r>
          </a:p>
          <a:p>
            <a:pPr lvl="1"/>
            <a:endParaRPr lang="en-US" dirty="0"/>
          </a:p>
        </p:txBody>
      </p:sp>
      <p:sp>
        <p:nvSpPr>
          <p:cNvPr id="8" name="Slide Number Placeholder 7">
            <a:extLst>
              <a:ext uri="{FF2B5EF4-FFF2-40B4-BE49-F238E27FC236}">
                <a16:creationId xmlns:a16="http://schemas.microsoft.com/office/drawing/2014/main" id="{1DD9DF75-E763-4AF5-BC67-1CC83ADC5B9C}"/>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DA2EF329-B6EE-4096-AB9A-CDA576A1F7D2}"/>
              </a:ext>
            </a:extLst>
          </p:cNvPr>
          <p:cNvSpPr>
            <a:spLocks noGrp="1"/>
          </p:cNvSpPr>
          <p:nvPr>
            <p:ph sz="half" idx="2"/>
          </p:nvPr>
        </p:nvSpPr>
        <p:spPr>
          <a:xfrm>
            <a:off x="432000" y="1744910"/>
            <a:ext cx="4500000" cy="4447090"/>
          </a:xfrm>
        </p:spPr>
        <p:txBody>
          <a:bodyPr/>
          <a:lstStyle/>
          <a:p>
            <a:pPr lvl="1"/>
            <a:r>
              <a:rPr lang="en-US" dirty="0"/>
              <a:t>Area Division Algorithm</a:t>
            </a:r>
          </a:p>
          <a:p>
            <a:pPr lvl="2"/>
            <a:r>
              <a:rPr lang="en-US" dirty="0"/>
              <a:t>Fast and simple to calculate.</a:t>
            </a:r>
          </a:p>
          <a:p>
            <a:pPr lvl="1"/>
            <a:r>
              <a:rPr lang="en-US" dirty="0"/>
              <a:t>Line Division Algorithm</a:t>
            </a:r>
          </a:p>
          <a:p>
            <a:pPr lvl="2"/>
            <a:r>
              <a:rPr lang="en-US" dirty="0"/>
              <a:t>Polygons can be of any shape.</a:t>
            </a:r>
          </a:p>
          <a:p>
            <a:pPr lvl="2"/>
            <a:r>
              <a:rPr lang="en-US" dirty="0"/>
              <a:t>Efficient calculation with no loss of area and blind spots.</a:t>
            </a:r>
          </a:p>
          <a:p>
            <a:pPr lvl="2"/>
            <a:r>
              <a:rPr lang="en-US" dirty="0"/>
              <a:t>It considers only required number of drones.</a:t>
            </a:r>
          </a:p>
          <a:p>
            <a:pPr lvl="1"/>
            <a:r>
              <a:rPr lang="en-US" dirty="0"/>
              <a:t>Spiral Algorithm</a:t>
            </a:r>
          </a:p>
          <a:p>
            <a:pPr lvl="2"/>
            <a:r>
              <a:rPr lang="en-US" dirty="0"/>
              <a:t>Operation time is faster when compared to other two algorithms.</a:t>
            </a:r>
          </a:p>
          <a:p>
            <a:pPr lvl="2"/>
            <a:r>
              <a:rPr lang="en-US" dirty="0"/>
              <a:t>Priority can be assigned to area where probability of disaster is higher</a:t>
            </a:r>
          </a:p>
        </p:txBody>
      </p:sp>
      <p:sp>
        <p:nvSpPr>
          <p:cNvPr id="13" name="Rectangle 12">
            <a:extLst>
              <a:ext uri="{FF2B5EF4-FFF2-40B4-BE49-F238E27FC236}">
                <a16:creationId xmlns:a16="http://schemas.microsoft.com/office/drawing/2014/main" id="{F6AF32DC-82C2-4543-8AF2-509658FC3341}"/>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10919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3315-3697-4B52-8529-1487F15CA0EB}"/>
              </a:ext>
            </a:extLst>
          </p:cNvPr>
          <p:cNvSpPr>
            <a:spLocks noGrp="1"/>
          </p:cNvSpPr>
          <p:nvPr>
            <p:ph type="title"/>
          </p:nvPr>
        </p:nvSpPr>
        <p:spPr/>
        <p:txBody>
          <a:bodyPr/>
          <a:lstStyle/>
          <a:p>
            <a:r>
              <a:rPr lang="en-US" dirty="0"/>
              <a:t>Applications</a:t>
            </a:r>
          </a:p>
        </p:txBody>
      </p:sp>
      <p:sp>
        <p:nvSpPr>
          <p:cNvPr id="3" name="Text Placeholder 2">
            <a:extLst>
              <a:ext uri="{FF2B5EF4-FFF2-40B4-BE49-F238E27FC236}">
                <a16:creationId xmlns:a16="http://schemas.microsoft.com/office/drawing/2014/main" id="{4AF0C601-DEA9-4CFE-87ED-13CA4DDD802B}"/>
              </a:ext>
            </a:extLst>
          </p:cNvPr>
          <p:cNvSpPr>
            <a:spLocks noGrp="1"/>
          </p:cNvSpPr>
          <p:nvPr>
            <p:ph type="body" sz="quarter" idx="32"/>
          </p:nvPr>
        </p:nvSpPr>
        <p:spPr/>
        <p:txBody>
          <a:bodyPr/>
          <a:lstStyle/>
          <a:p>
            <a:endParaRPr lang="en-US"/>
          </a:p>
        </p:txBody>
      </p:sp>
      <p:sp>
        <p:nvSpPr>
          <p:cNvPr id="4" name="Content Placeholder 3">
            <a:extLst>
              <a:ext uri="{FF2B5EF4-FFF2-40B4-BE49-F238E27FC236}">
                <a16:creationId xmlns:a16="http://schemas.microsoft.com/office/drawing/2014/main" id="{37F7376C-1110-4A91-89E4-69DF4A3C852B}"/>
              </a:ext>
            </a:extLst>
          </p:cNvPr>
          <p:cNvSpPr>
            <a:spLocks noGrp="1"/>
          </p:cNvSpPr>
          <p:nvPr>
            <p:ph idx="1"/>
          </p:nvPr>
        </p:nvSpPr>
        <p:spPr>
          <a:xfrm>
            <a:off x="432000" y="1478444"/>
            <a:ext cx="9198116" cy="4679250"/>
          </a:xfrm>
        </p:spPr>
        <p:txBody>
          <a:bodyPr/>
          <a:lstStyle/>
          <a:p>
            <a:r>
              <a:rPr lang="en-US" dirty="0"/>
              <a:t>Robotic vacuum cleaners – Roombas</a:t>
            </a:r>
          </a:p>
          <a:p>
            <a:r>
              <a:rPr lang="en-US" dirty="0"/>
              <a:t>Archaeological surveys</a:t>
            </a:r>
          </a:p>
          <a:p>
            <a:r>
              <a:rPr lang="en-US" dirty="0"/>
              <a:t>Choppers used in rescue missions</a:t>
            </a:r>
          </a:p>
          <a:p>
            <a:r>
              <a:rPr lang="en-US" dirty="0"/>
              <a:t>Service robots for indoor applications</a:t>
            </a:r>
          </a:p>
          <a:p>
            <a:r>
              <a:rPr lang="en-US" dirty="0"/>
              <a:t>To place multiple sensors appropriately at a particular place in order to monitor different parameters</a:t>
            </a:r>
          </a:p>
          <a:p>
            <a:r>
              <a:rPr lang="en-US" dirty="0"/>
              <a:t>To allocate BTS transmission towers in cellular areas</a:t>
            </a:r>
          </a:p>
          <a:p>
            <a:endParaRPr lang="en-US" dirty="0"/>
          </a:p>
        </p:txBody>
      </p:sp>
      <p:sp>
        <p:nvSpPr>
          <p:cNvPr id="5" name="Slide Number Placeholder 4">
            <a:extLst>
              <a:ext uri="{FF2B5EF4-FFF2-40B4-BE49-F238E27FC236}">
                <a16:creationId xmlns:a16="http://schemas.microsoft.com/office/drawing/2014/main" id="{E83F7A7C-D32A-4DCD-BEE1-8CBA2857B27F}"/>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6" name="Rectangle 5">
            <a:extLst>
              <a:ext uri="{FF2B5EF4-FFF2-40B4-BE49-F238E27FC236}">
                <a16:creationId xmlns:a16="http://schemas.microsoft.com/office/drawing/2014/main" id="{C52CD2A0-57FE-4288-AB7D-5741ABF55470}"/>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304252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3315-3697-4B52-8529-1487F15CA0EB}"/>
              </a:ext>
            </a:extLst>
          </p:cNvPr>
          <p:cNvSpPr>
            <a:spLocks noGrp="1"/>
          </p:cNvSpPr>
          <p:nvPr>
            <p:ph type="title"/>
          </p:nvPr>
        </p:nvSpPr>
        <p:spPr/>
        <p:txBody>
          <a:bodyPr/>
          <a:lstStyle/>
          <a:p>
            <a:r>
              <a:rPr lang="en-US" dirty="0"/>
              <a:t>Future scope</a:t>
            </a:r>
          </a:p>
        </p:txBody>
      </p:sp>
      <p:sp>
        <p:nvSpPr>
          <p:cNvPr id="3" name="Text Placeholder 2">
            <a:extLst>
              <a:ext uri="{FF2B5EF4-FFF2-40B4-BE49-F238E27FC236}">
                <a16:creationId xmlns:a16="http://schemas.microsoft.com/office/drawing/2014/main" id="{4AF0C601-DEA9-4CFE-87ED-13CA4DDD802B}"/>
              </a:ext>
            </a:extLst>
          </p:cNvPr>
          <p:cNvSpPr>
            <a:spLocks noGrp="1"/>
          </p:cNvSpPr>
          <p:nvPr>
            <p:ph type="body" sz="quarter" idx="32"/>
          </p:nvPr>
        </p:nvSpPr>
        <p:spPr/>
        <p:txBody>
          <a:bodyPr/>
          <a:lstStyle/>
          <a:p>
            <a:endParaRPr lang="en-US"/>
          </a:p>
        </p:txBody>
      </p:sp>
      <p:sp>
        <p:nvSpPr>
          <p:cNvPr id="4" name="Content Placeholder 3">
            <a:extLst>
              <a:ext uri="{FF2B5EF4-FFF2-40B4-BE49-F238E27FC236}">
                <a16:creationId xmlns:a16="http://schemas.microsoft.com/office/drawing/2014/main" id="{37F7376C-1110-4A91-89E4-69DF4A3C852B}"/>
              </a:ext>
            </a:extLst>
          </p:cNvPr>
          <p:cNvSpPr>
            <a:spLocks noGrp="1"/>
          </p:cNvSpPr>
          <p:nvPr>
            <p:ph idx="1"/>
          </p:nvPr>
        </p:nvSpPr>
        <p:spPr>
          <a:xfrm>
            <a:off x="432000" y="1478444"/>
            <a:ext cx="9198116" cy="4679250"/>
          </a:xfrm>
        </p:spPr>
        <p:txBody>
          <a:bodyPr/>
          <a:lstStyle/>
          <a:p>
            <a:r>
              <a:rPr lang="en-US" dirty="0"/>
              <a:t>This project can be improvised in the future by using a better and efficient value of the efficiency coefficient by taking some more parameters and constraints into consideration and taking real values by testing it in real world scenarios.</a:t>
            </a:r>
          </a:p>
          <a:p>
            <a:r>
              <a:rPr lang="en-US" dirty="0"/>
              <a:t>It can also be enhanced to perform real-time gridding task directly by the drones, by recognizing the new constructions and obstacles and learning about it in a built-in neural net of the system so that it can mark that spot as an obstacle to avoid.</a:t>
            </a:r>
          </a:p>
          <a:p>
            <a:r>
              <a:rPr lang="en-US" dirty="0"/>
              <a:t>It can also learn about disaster-prone areas and can prioritize that region to check for any calamities.</a:t>
            </a:r>
          </a:p>
          <a:p>
            <a:endParaRPr lang="en-US" dirty="0"/>
          </a:p>
        </p:txBody>
      </p:sp>
      <p:sp>
        <p:nvSpPr>
          <p:cNvPr id="5" name="Slide Number Placeholder 4">
            <a:extLst>
              <a:ext uri="{FF2B5EF4-FFF2-40B4-BE49-F238E27FC236}">
                <a16:creationId xmlns:a16="http://schemas.microsoft.com/office/drawing/2014/main" id="{E83F7A7C-D32A-4DCD-BEE1-8CBA2857B27F}"/>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6" name="Rectangle 5">
            <a:extLst>
              <a:ext uri="{FF2B5EF4-FFF2-40B4-BE49-F238E27FC236}">
                <a16:creationId xmlns:a16="http://schemas.microsoft.com/office/drawing/2014/main" id="{1B96B36C-231C-48DB-8A18-8E5BF972CDA5}"/>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86635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ZA" dirty="0"/>
              <a:t>THANK YOU</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13" name="Rectangle 12"/>
          <p:cNvSpPr/>
          <p:nvPr/>
        </p:nvSpPr>
        <p:spPr>
          <a:xfrm>
            <a:off x="10703574" y="182562"/>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Introduction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The Big Picture</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ZA" smtClean="0"/>
              <a:pPr/>
              <a:t>2</a:t>
            </a:fld>
            <a:endParaRPr lang="en-ZA" dirty="0"/>
          </a:p>
        </p:txBody>
      </p:sp>
      <p:sp>
        <p:nvSpPr>
          <p:cNvPr id="2" name="Rectangle 1"/>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The aim of the integrated project</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3823393" y="1343906"/>
            <a:ext cx="3736800" cy="4039463"/>
          </a:xfrm>
        </p:spPr>
        <p:txBody>
          <a:bodyPr/>
          <a:lstStyle/>
          <a:p>
            <a:r>
              <a:rPr lang="en-US" sz="2200" dirty="0"/>
              <a:t>Goal is to complete a mission by navigating autonomously and share vital information.</a:t>
            </a:r>
          </a:p>
          <a:p>
            <a:r>
              <a:rPr lang="en-US" sz="2200" dirty="0"/>
              <a:t>The main purpose of the these drone is to scout the disaster areas or inaccessible terrain areas and report with the relevant data to the Cloud Data Centre for any analytics and processing.</a:t>
            </a:r>
          </a:p>
          <a:p>
            <a:endParaRPr lang="en-ZA" sz="2000"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ZA" smtClean="0"/>
              <a:pPr/>
              <a:t>3</a:t>
            </a:fld>
            <a:endParaRPr lang="en-ZA" dirty="0"/>
          </a:p>
        </p:txBody>
      </p:sp>
      <p:pic>
        <p:nvPicPr>
          <p:cNvPr id="9" name="Picture Placeholder 8" descr="Top view of three ma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2"/>
          <a:stretch>
            <a:fillRect/>
          </a:stretch>
        </p:blipFill>
        <p:spPr>
          <a:xfrm>
            <a:off x="7560193" y="1345309"/>
            <a:ext cx="3737526" cy="3932633"/>
          </a:xfrm>
        </p:spPr>
      </p:pic>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8" name="Group 7">
            <a:extLst>
              <a:ext uri="{FF2B5EF4-FFF2-40B4-BE49-F238E27FC236}">
                <a16:creationId xmlns:a16="http://schemas.microsoft.com/office/drawing/2014/main" id="{ACFAE032-FBFA-452A-9919-31DA312032A5}"/>
              </a:ext>
            </a:extLst>
          </p:cNvPr>
          <p:cNvGrpSpPr/>
          <p:nvPr/>
        </p:nvGrpSpPr>
        <p:grpSpPr>
          <a:xfrm>
            <a:off x="7560193" y="1245103"/>
            <a:ext cx="4309192" cy="4032448"/>
            <a:chOff x="7807160" y="2483069"/>
            <a:chExt cx="5411890" cy="4601399"/>
          </a:xfrm>
        </p:grpSpPr>
        <p:pic>
          <p:nvPicPr>
            <p:cNvPr id="10" name="Picture 9" descr="A close up of a map&#10;&#10;Description generated with high confidence">
              <a:extLst>
                <a:ext uri="{FF2B5EF4-FFF2-40B4-BE49-F238E27FC236}">
                  <a16:creationId xmlns:a16="http://schemas.microsoft.com/office/drawing/2014/main" id="{7B863D49-15E9-409B-8755-DB2E05D9E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160" y="2483069"/>
              <a:ext cx="5411890" cy="4601399"/>
            </a:xfrm>
            <a:prstGeom prst="rect">
              <a:avLst/>
            </a:prstGeom>
          </p:spPr>
        </p:pic>
        <p:pic>
          <p:nvPicPr>
            <p:cNvPr id="11" name="Picture 10">
              <a:extLst>
                <a:ext uri="{FF2B5EF4-FFF2-40B4-BE49-F238E27FC236}">
                  <a16:creationId xmlns:a16="http://schemas.microsoft.com/office/drawing/2014/main" id="{148BEBF7-1693-46CA-8CD1-B8EE8F1EB03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77284" y="5416645"/>
              <a:ext cx="696177" cy="370692"/>
            </a:xfrm>
            <a:prstGeom prst="rect">
              <a:avLst/>
            </a:prstGeom>
          </p:spPr>
        </p:pic>
        <p:pic>
          <p:nvPicPr>
            <p:cNvPr id="12" name="Picture 11">
              <a:extLst>
                <a:ext uri="{FF2B5EF4-FFF2-40B4-BE49-F238E27FC236}">
                  <a16:creationId xmlns:a16="http://schemas.microsoft.com/office/drawing/2014/main" id="{9DC9C7B8-F09B-47FB-9E1A-AC527E5D26C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9093" y="5231300"/>
              <a:ext cx="696177" cy="370692"/>
            </a:xfrm>
            <a:prstGeom prst="rect">
              <a:avLst/>
            </a:prstGeom>
          </p:spPr>
        </p:pic>
        <p:pic>
          <p:nvPicPr>
            <p:cNvPr id="13" name="Picture 12">
              <a:extLst>
                <a:ext uri="{FF2B5EF4-FFF2-40B4-BE49-F238E27FC236}">
                  <a16:creationId xmlns:a16="http://schemas.microsoft.com/office/drawing/2014/main" id="{BE94BB0A-9A5B-4CA8-96B8-06C2BF751A1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01063" y="5276776"/>
              <a:ext cx="696177" cy="370692"/>
            </a:xfrm>
            <a:prstGeom prst="rect">
              <a:avLst/>
            </a:prstGeom>
          </p:spPr>
        </p:pic>
      </p:grpSp>
    </p:spTree>
    <p:extLst>
      <p:ext uri="{BB962C8B-B14F-4D97-AF65-F5344CB8AC3E}">
        <p14:creationId xmlns:p14="http://schemas.microsoft.com/office/powerpoint/2010/main" val="36407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2"/>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ZA" dirty="0"/>
              <a:t>Literature Survey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278810"/>
          </a:xfrm>
        </p:spPr>
        <p:txBody>
          <a:bodyPr/>
          <a:lstStyle/>
          <a:p>
            <a:r>
              <a:rPr lang="en-ZA" dirty="0"/>
              <a:t>Sources for our research.</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3640" y="3129566"/>
            <a:ext cx="9166160" cy="3062434"/>
          </a:xfrm>
        </p:spPr>
        <p:txBody>
          <a:bodyPr anchor="ctr"/>
          <a:lstStyle/>
          <a:p>
            <a:r>
              <a:rPr lang="en-ZA" dirty="0"/>
              <a:t>KML: </a:t>
            </a:r>
            <a:r>
              <a:rPr lang="en-ZA" dirty="0">
                <a:hlinkClick r:id="rId3"/>
              </a:rPr>
              <a:t>https://developers.google.com/kml/documentation/kmlreference</a:t>
            </a:r>
            <a:endParaRPr lang="en-ZA" dirty="0"/>
          </a:p>
          <a:p>
            <a:r>
              <a:rPr lang="en-ZA" dirty="0"/>
              <a:t>QGIS: </a:t>
            </a:r>
            <a:r>
              <a:rPr lang="en-ZA" dirty="0">
                <a:hlinkClick r:id="rId4"/>
              </a:rPr>
              <a:t>https://qgis.org/en/docs/index.html</a:t>
            </a:r>
            <a:endParaRPr lang="en-ZA" dirty="0"/>
          </a:p>
          <a:p>
            <a:r>
              <a:rPr lang="en-ZA" dirty="0"/>
              <a:t>Polygon Splitting Algorithm: </a:t>
            </a:r>
            <a:r>
              <a:rPr lang="en-ZA" dirty="0">
                <a:hlinkClick r:id="rId5"/>
              </a:rPr>
              <a:t>http://www.khetarpal.org/polygon-splitting/</a:t>
            </a:r>
            <a:endParaRPr lang="en-ZA" dirty="0"/>
          </a:p>
          <a:p>
            <a:r>
              <a:rPr lang="en-ZA" dirty="0" err="1"/>
              <a:t>PyQGIS</a:t>
            </a:r>
            <a:r>
              <a:rPr lang="en-ZA" dirty="0"/>
              <a:t> Developer Cookbook: </a:t>
            </a:r>
            <a:r>
              <a:rPr lang="en-ZA" dirty="0">
                <a:hlinkClick r:id="rId6"/>
              </a:rPr>
              <a:t>https://docs.qgis.org/testing/en/docs/pyqgis_developer_cookbook/</a:t>
            </a:r>
            <a:endParaRPr lang="en-ZA" dirty="0"/>
          </a:p>
          <a:p>
            <a:r>
              <a:rPr lang="en-ZA" dirty="0" err="1"/>
              <a:t>M´arton</a:t>
            </a:r>
            <a:r>
              <a:rPr lang="en-ZA" dirty="0"/>
              <a:t> </a:t>
            </a:r>
            <a:r>
              <a:rPr lang="en-ZA" dirty="0" err="1"/>
              <a:t>G´otzy</a:t>
            </a:r>
            <a:r>
              <a:rPr lang="en-ZA" dirty="0"/>
              <a:t>, </a:t>
            </a:r>
            <a:r>
              <a:rPr lang="en-ZA" dirty="0" err="1"/>
              <a:t>D´aniel</a:t>
            </a:r>
            <a:r>
              <a:rPr lang="en-ZA" dirty="0"/>
              <a:t> </a:t>
            </a:r>
            <a:r>
              <a:rPr lang="en-ZA" dirty="0" err="1"/>
              <a:t>Het´enyi</a:t>
            </a:r>
            <a:r>
              <a:rPr lang="en-ZA" dirty="0"/>
              <a:t>, </a:t>
            </a:r>
            <a:r>
              <a:rPr lang="en-ZA" dirty="0" err="1"/>
              <a:t>L´aszl´o</a:t>
            </a:r>
            <a:r>
              <a:rPr lang="en-ZA" dirty="0"/>
              <a:t> </a:t>
            </a:r>
            <a:r>
              <a:rPr lang="en-ZA" dirty="0" err="1"/>
              <a:t>Bl´azovics</a:t>
            </a:r>
            <a:r>
              <a:rPr lang="en-ZA" dirty="0"/>
              <a:t>, “Aerial Surveillance System with Cognitive Swarm Drones”,  28</a:t>
            </a:r>
            <a:r>
              <a:rPr lang="en-ZA" baseline="30000" dirty="0"/>
              <a:t>th</a:t>
            </a:r>
            <a:r>
              <a:rPr lang="en-ZA" dirty="0"/>
              <a:t> International Conference 2016 Cybernetics and Informatics (K&amp;I), </a:t>
            </a:r>
            <a:r>
              <a:rPr lang="en-ZA" dirty="0" err="1"/>
              <a:t>Levoca</a:t>
            </a:r>
            <a:r>
              <a:rPr lang="en-ZA" dirty="0"/>
              <a:t>, Slovakia</a:t>
            </a:r>
          </a:p>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4</a:t>
            </a:fld>
            <a:endParaRPr lang="en-ZA" dirty="0"/>
          </a:p>
        </p:txBody>
      </p:sp>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Gridding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Problem Statement and Formulation</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5</a:t>
            </a:fld>
            <a:endParaRPr lang="en-ZA" dirty="0"/>
          </a:p>
        </p:txBody>
      </p:sp>
      <p:sp>
        <p:nvSpPr>
          <p:cNvPr id="6" name="Rectangle 5"/>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1176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Block diagram</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2" name="Content Placeholder 3" descr="image3.png"/>
          <p:cNvPicPr>
            <a:picLocks noGrp="1" noChangeAspect="1"/>
          </p:cNvPicPr>
          <p:nvPr>
            <p:ph idx="1"/>
          </p:nvPr>
        </p:nvPicPr>
        <p:blipFill>
          <a:blip r:embed="rId2"/>
          <a:stretch>
            <a:fillRect/>
          </a:stretch>
        </p:blipFill>
        <p:spPr>
          <a:xfrm>
            <a:off x="1554162" y="1584325"/>
            <a:ext cx="6953250" cy="45339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Tool survey</a:t>
            </a:r>
          </a:p>
        </p:txBody>
      </p:sp>
      <p:sp>
        <p:nvSpPr>
          <p:cNvPr id="6" name="Content Placeholder 5"/>
          <p:cNvSpPr>
            <a:spLocks noGrp="1"/>
          </p:cNvSpPr>
          <p:nvPr>
            <p:ph idx="1"/>
          </p:nvPr>
        </p:nvSpPr>
        <p:spPr>
          <a:xfrm>
            <a:off x="432000" y="1056068"/>
            <a:ext cx="9198116" cy="5135182"/>
          </a:xfrm>
        </p:spPr>
        <p:txBody>
          <a:bodyPr/>
          <a:lstStyle/>
          <a:p>
            <a:pPr algn="just"/>
            <a:r>
              <a:rPr lang="en-IN" sz="2000" b="1" dirty="0">
                <a:latin typeface="Calibri" pitchFamily="34" charset="0"/>
                <a:cs typeface="Calibri" pitchFamily="34" charset="0"/>
              </a:rPr>
              <a:t>KML (Keyhole Mark-up Language): </a:t>
            </a:r>
            <a:r>
              <a:rPr lang="en-IN" sz="2000" dirty="0">
                <a:latin typeface="Calibri" pitchFamily="34" charset="0"/>
                <a:cs typeface="Calibri" pitchFamily="34" charset="0"/>
              </a:rPr>
              <a:t>KML is used to pinpoint the location, add image overlay etc. Similar to XML. Have basic non predefined tags like points, co-ordinates etc.</a:t>
            </a:r>
          </a:p>
          <a:p>
            <a:pPr algn="just"/>
            <a:r>
              <a:rPr lang="en-IN" sz="2000" b="1" dirty="0"/>
              <a:t>QGIS: </a:t>
            </a:r>
            <a:r>
              <a:rPr lang="en-IN" sz="2000" dirty="0"/>
              <a:t>Geographic Information System is designed to capture, store geographical data. QGIS is a framework used on top of GIS. This includes an inbuilt map which gives the values like the type of terrain, altitude etc. data at a given location. This can be included in python script and can depict the mathematical modelled values easily on to the map. This also consists of static map and gridding capabilities</a:t>
            </a:r>
          </a:p>
          <a:p>
            <a:r>
              <a:rPr lang="en-US" sz="2000" dirty="0"/>
              <a:t>Python Libraries:</a:t>
            </a:r>
          </a:p>
          <a:p>
            <a:pPr lvl="1"/>
            <a:r>
              <a:rPr lang="en-US" sz="2000" dirty="0"/>
              <a:t>PyKML</a:t>
            </a:r>
          </a:p>
          <a:p>
            <a:pPr lvl="1"/>
            <a:r>
              <a:rPr lang="en-US" sz="2000" dirty="0"/>
              <a:t>FastKML</a:t>
            </a:r>
          </a:p>
          <a:p>
            <a:pPr lvl="1"/>
            <a:r>
              <a:rPr lang="en-US" sz="2000" dirty="0"/>
              <a:t>Geographic Library</a:t>
            </a:r>
          </a:p>
          <a:p>
            <a:pPr lvl="1"/>
            <a:r>
              <a:rPr lang="en-US" sz="2000" dirty="0"/>
              <a:t>SimpleKML</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20083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Area division algorithm</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003889"/>
            <a:ext cx="4500000" cy="498616"/>
          </a:xfrm>
        </p:spPr>
        <p:txBody>
          <a:bodyPr/>
          <a:lstStyle/>
          <a:p>
            <a:r>
              <a:rPr lang="en-ZA" dirty="0"/>
              <a:t>Area Division</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1013038"/>
            <a:ext cx="4500000" cy="496920"/>
          </a:xfrm>
        </p:spPr>
        <p:txBody>
          <a:bodyPr/>
          <a:lstStyle/>
          <a:p>
            <a:r>
              <a:rPr lang="en-ZA" dirty="0"/>
              <a:t>Result and Iterations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8</a:t>
            </a:fld>
            <a:endParaRPr lang="en-ZA" dirty="0"/>
          </a:p>
        </p:txBody>
      </p:sp>
      <p:sp>
        <p:nvSpPr>
          <p:cNvPr id="9" name="Rectangle 8"/>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5" name="Content Placeholder 14">
            <a:extLst>
              <a:ext uri="{FF2B5EF4-FFF2-40B4-BE49-F238E27FC236}">
                <a16:creationId xmlns:a16="http://schemas.microsoft.com/office/drawing/2014/main" id="{AC804DDF-D998-4776-88C1-3ADFF5509CF3}"/>
              </a:ext>
            </a:extLst>
          </p:cNvPr>
          <p:cNvPicPr>
            <a:picLocks noGrp="1" noChangeAspect="1"/>
          </p:cNvPicPr>
          <p:nvPr>
            <p:ph sz="half" idx="2"/>
          </p:nvPr>
        </p:nvPicPr>
        <p:blipFill rotWithShape="1">
          <a:blip r:embed="rId3"/>
          <a:srcRect l="13520" t="29043" r="27391" b="18973"/>
          <a:stretch/>
        </p:blipFill>
        <p:spPr>
          <a:xfrm>
            <a:off x="1040235" y="4151928"/>
            <a:ext cx="2659310" cy="1846201"/>
          </a:xfrm>
        </p:spPr>
      </p:pic>
      <p:pic>
        <p:nvPicPr>
          <p:cNvPr id="18" name="Picture 17">
            <a:extLst>
              <a:ext uri="{FF2B5EF4-FFF2-40B4-BE49-F238E27FC236}">
                <a16:creationId xmlns:a16="http://schemas.microsoft.com/office/drawing/2014/main" id="{5ABB5A81-059B-4640-BC05-E5D0913769D8}"/>
              </a:ext>
            </a:extLst>
          </p:cNvPr>
          <p:cNvPicPr>
            <a:picLocks noChangeAspect="1"/>
          </p:cNvPicPr>
          <p:nvPr/>
        </p:nvPicPr>
        <p:blipFill rotWithShape="1">
          <a:blip r:embed="rId4"/>
          <a:srcRect l="8044" t="18899" r="19145" b="30009"/>
          <a:stretch/>
        </p:blipFill>
        <p:spPr>
          <a:xfrm>
            <a:off x="996527" y="1795371"/>
            <a:ext cx="2746725" cy="2063691"/>
          </a:xfrm>
          <a:prstGeom prst="rect">
            <a:avLst/>
          </a:prstGeom>
        </p:spPr>
      </p:pic>
      <p:pic>
        <p:nvPicPr>
          <p:cNvPr id="20" name="Picture 19">
            <a:extLst>
              <a:ext uri="{FF2B5EF4-FFF2-40B4-BE49-F238E27FC236}">
                <a16:creationId xmlns:a16="http://schemas.microsoft.com/office/drawing/2014/main" id="{9ACAAA3B-CC41-4BF0-9F58-C9AC9FAE16DD}"/>
              </a:ext>
            </a:extLst>
          </p:cNvPr>
          <p:cNvPicPr>
            <a:picLocks noChangeAspect="1"/>
          </p:cNvPicPr>
          <p:nvPr/>
        </p:nvPicPr>
        <p:blipFill>
          <a:blip r:embed="rId5"/>
          <a:stretch>
            <a:fillRect/>
          </a:stretch>
        </p:blipFill>
        <p:spPr>
          <a:xfrm>
            <a:off x="5209741" y="1795371"/>
            <a:ext cx="4340117" cy="2832568"/>
          </a:xfrm>
          <a:prstGeom prst="rect">
            <a:avLst/>
          </a:prstGeom>
        </p:spPr>
      </p:pic>
      <p:graphicFrame>
        <p:nvGraphicFramePr>
          <p:cNvPr id="22" name="Object 21">
            <a:extLst>
              <a:ext uri="{FF2B5EF4-FFF2-40B4-BE49-F238E27FC236}">
                <a16:creationId xmlns:a16="http://schemas.microsoft.com/office/drawing/2014/main" id="{C04C83EF-1A17-4B97-BD04-575270005FE1}"/>
              </a:ext>
            </a:extLst>
          </p:cNvPr>
          <p:cNvGraphicFramePr>
            <a:graphicFrameLocks noChangeAspect="1"/>
          </p:cNvGraphicFramePr>
          <p:nvPr>
            <p:extLst>
              <p:ext uri="{D42A27DB-BD31-4B8C-83A1-F6EECF244321}">
                <p14:modId xmlns:p14="http://schemas.microsoft.com/office/powerpoint/2010/main" val="2555545527"/>
              </p:ext>
            </p:extLst>
          </p:nvPr>
        </p:nvGraphicFramePr>
        <p:xfrm>
          <a:off x="6687424" y="5037493"/>
          <a:ext cx="1138532" cy="960636"/>
        </p:xfrm>
        <a:graphic>
          <a:graphicData uri="http://schemas.openxmlformats.org/presentationml/2006/ole">
            <mc:AlternateContent xmlns:mc="http://schemas.openxmlformats.org/markup-compatibility/2006">
              <mc:Choice xmlns:v="urn:schemas-microsoft-com:vml" Requires="v">
                <p:oleObj spid="_x0000_s1030" name="Packager Shell Object" showAsIcon="1" r:id="rId6" imgW="914400" imgH="771525" progId="Package">
                  <p:embed/>
                </p:oleObj>
              </mc:Choice>
              <mc:Fallback>
                <p:oleObj name="Packager Shell Object" showAsIcon="1" r:id="rId6" imgW="914400" imgH="771525" progId="Package">
                  <p:embed/>
                  <p:pic>
                    <p:nvPicPr>
                      <p:cNvPr id="0" name=""/>
                      <p:cNvPicPr/>
                      <p:nvPr/>
                    </p:nvPicPr>
                    <p:blipFill>
                      <a:blip r:embed="rId7"/>
                      <a:stretch>
                        <a:fillRect/>
                      </a:stretch>
                    </p:blipFill>
                    <p:spPr>
                      <a:xfrm>
                        <a:off x="6687424" y="5037493"/>
                        <a:ext cx="1138532" cy="960636"/>
                      </a:xfrm>
                      <a:prstGeom prst="rect">
                        <a:avLst/>
                      </a:prstGeom>
                    </p:spPr>
                  </p:pic>
                </p:oleObj>
              </mc:Fallback>
            </mc:AlternateContent>
          </a:graphicData>
        </a:graphic>
      </p:graphicFrame>
    </p:spTree>
    <p:extLst>
      <p:ext uri="{BB962C8B-B14F-4D97-AF65-F5344CB8AC3E}">
        <p14:creationId xmlns:p14="http://schemas.microsoft.com/office/powerpoint/2010/main" val="318883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line division algorithm</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003889"/>
            <a:ext cx="4500000" cy="498616"/>
          </a:xfrm>
        </p:spPr>
        <p:txBody>
          <a:bodyPr/>
          <a:lstStyle/>
          <a:p>
            <a:r>
              <a:rPr lang="en-ZA" dirty="0"/>
              <a:t>Line Division</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1013038"/>
            <a:ext cx="4500000" cy="496920"/>
          </a:xfrm>
        </p:spPr>
        <p:txBody>
          <a:bodyPr/>
          <a:lstStyle/>
          <a:p>
            <a:r>
              <a:rPr lang="en-ZA" dirty="0"/>
              <a:t>Result and Iterations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9</a:t>
            </a:fld>
            <a:endParaRPr lang="en-ZA" dirty="0"/>
          </a:p>
        </p:txBody>
      </p:sp>
      <p:sp>
        <p:nvSpPr>
          <p:cNvPr id="9" name="Rectangle 8"/>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8" name="Picture 17">
            <a:extLst>
              <a:ext uri="{FF2B5EF4-FFF2-40B4-BE49-F238E27FC236}">
                <a16:creationId xmlns:a16="http://schemas.microsoft.com/office/drawing/2014/main" id="{5ABB5A81-059B-4640-BC05-E5D0913769D8}"/>
              </a:ext>
            </a:extLst>
          </p:cNvPr>
          <p:cNvPicPr>
            <a:picLocks noChangeAspect="1"/>
          </p:cNvPicPr>
          <p:nvPr/>
        </p:nvPicPr>
        <p:blipFill rotWithShape="1">
          <a:blip r:embed="rId3"/>
          <a:srcRect l="8044" t="18899" r="19145" b="30009"/>
          <a:stretch/>
        </p:blipFill>
        <p:spPr>
          <a:xfrm>
            <a:off x="996527" y="1795371"/>
            <a:ext cx="2746725" cy="2063691"/>
          </a:xfrm>
          <a:prstGeom prst="rect">
            <a:avLst/>
          </a:prstGeom>
        </p:spPr>
      </p:pic>
      <p:pic>
        <p:nvPicPr>
          <p:cNvPr id="20" name="Picture 19">
            <a:extLst>
              <a:ext uri="{FF2B5EF4-FFF2-40B4-BE49-F238E27FC236}">
                <a16:creationId xmlns:a16="http://schemas.microsoft.com/office/drawing/2014/main" id="{9ACAAA3B-CC41-4BF0-9F58-C9AC9FAE16DD}"/>
              </a:ext>
            </a:extLst>
          </p:cNvPr>
          <p:cNvPicPr>
            <a:picLocks noChangeAspect="1"/>
          </p:cNvPicPr>
          <p:nvPr/>
        </p:nvPicPr>
        <p:blipFill>
          <a:blip r:embed="rId4"/>
          <a:stretch>
            <a:fillRect/>
          </a:stretch>
        </p:blipFill>
        <p:spPr>
          <a:xfrm>
            <a:off x="5061926" y="1601419"/>
            <a:ext cx="4635748" cy="3220472"/>
          </a:xfrm>
          <a:prstGeom prst="rect">
            <a:avLst/>
          </a:prstGeom>
        </p:spPr>
      </p:pic>
      <p:pic>
        <p:nvPicPr>
          <p:cNvPr id="11" name="Content Placeholder 10">
            <a:extLst>
              <a:ext uri="{FF2B5EF4-FFF2-40B4-BE49-F238E27FC236}">
                <a16:creationId xmlns:a16="http://schemas.microsoft.com/office/drawing/2014/main" id="{0B4212A7-19E1-4B42-A294-BFE8A2642554}"/>
              </a:ext>
            </a:extLst>
          </p:cNvPr>
          <p:cNvPicPr>
            <a:picLocks noGrp="1" noChangeAspect="1"/>
          </p:cNvPicPr>
          <p:nvPr>
            <p:ph sz="half" idx="2"/>
          </p:nvPr>
        </p:nvPicPr>
        <p:blipFill rotWithShape="1">
          <a:blip r:embed="rId5"/>
          <a:srcRect l="-242" t="29537" r="38558" b="20941"/>
          <a:stretch/>
        </p:blipFill>
        <p:spPr>
          <a:xfrm>
            <a:off x="1238426" y="4151928"/>
            <a:ext cx="2262925" cy="2063691"/>
          </a:xfrm>
        </p:spPr>
      </p:pic>
      <p:graphicFrame>
        <p:nvGraphicFramePr>
          <p:cNvPr id="13" name="Object 12">
            <a:extLst>
              <a:ext uri="{FF2B5EF4-FFF2-40B4-BE49-F238E27FC236}">
                <a16:creationId xmlns:a16="http://schemas.microsoft.com/office/drawing/2014/main" id="{D7CAAFD1-C868-4672-A39F-75DA6BDEB34A}"/>
              </a:ext>
            </a:extLst>
          </p:cNvPr>
          <p:cNvGraphicFramePr>
            <a:graphicFrameLocks noChangeAspect="1"/>
          </p:cNvGraphicFramePr>
          <p:nvPr>
            <p:extLst>
              <p:ext uri="{D42A27DB-BD31-4B8C-83A1-F6EECF244321}">
                <p14:modId xmlns:p14="http://schemas.microsoft.com/office/powerpoint/2010/main" val="4075364357"/>
              </p:ext>
            </p:extLst>
          </p:nvPr>
        </p:nvGraphicFramePr>
        <p:xfrm>
          <a:off x="6583042" y="5413788"/>
          <a:ext cx="1756631" cy="862348"/>
        </p:xfrm>
        <a:graphic>
          <a:graphicData uri="http://schemas.openxmlformats.org/presentationml/2006/ole">
            <mc:AlternateContent xmlns:mc="http://schemas.openxmlformats.org/markup-compatibility/2006">
              <mc:Choice xmlns:v="urn:schemas-microsoft-com:vml" Requires="v">
                <p:oleObj spid="_x0000_s2054" name="Packager Shell Object" showAsIcon="1" r:id="rId6" imgW="785880" imgH="385200" progId="Package">
                  <p:embed/>
                </p:oleObj>
              </mc:Choice>
              <mc:Fallback>
                <p:oleObj name="Packager Shell Object" showAsIcon="1" r:id="rId6" imgW="785880" imgH="385200" progId="Package">
                  <p:embed/>
                  <p:pic>
                    <p:nvPicPr>
                      <p:cNvPr id="0" name=""/>
                      <p:cNvPicPr/>
                      <p:nvPr/>
                    </p:nvPicPr>
                    <p:blipFill>
                      <a:blip r:embed="rId7"/>
                      <a:stretch>
                        <a:fillRect/>
                      </a:stretch>
                    </p:blipFill>
                    <p:spPr>
                      <a:xfrm>
                        <a:off x="6583042" y="5413788"/>
                        <a:ext cx="1756631" cy="862348"/>
                      </a:xfrm>
                      <a:prstGeom prst="rect">
                        <a:avLst/>
                      </a:prstGeom>
                    </p:spPr>
                  </p:pic>
                </p:oleObj>
              </mc:Fallback>
            </mc:AlternateContent>
          </a:graphicData>
        </a:graphic>
      </p:graphicFrame>
    </p:spTree>
    <p:extLst>
      <p:ext uri="{BB962C8B-B14F-4D97-AF65-F5344CB8AC3E}">
        <p14:creationId xmlns:p14="http://schemas.microsoft.com/office/powerpoint/2010/main" val="1359787861"/>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fb0879af-3eba-417a-a55a-ffe6dcd6ca77"/>
    <ds:schemaRef ds:uri="6dc4bcd6-49db-4c07-9060-8acfc67cef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772</Words>
  <Application>Microsoft Office PowerPoint</Application>
  <PresentationFormat>Widescreen</PresentationFormat>
  <Paragraphs>120</Paragraphs>
  <Slides>16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Calibri</vt:lpstr>
      <vt:lpstr>Corbel</vt:lpstr>
      <vt:lpstr>Times New Roman</vt:lpstr>
      <vt:lpstr>Office Theme</vt:lpstr>
      <vt:lpstr>Package</vt:lpstr>
      <vt:lpstr>Gridding and Optimization for a Drone Swarm</vt:lpstr>
      <vt:lpstr>Introduction</vt:lpstr>
      <vt:lpstr>The aim of the integrated project</vt:lpstr>
      <vt:lpstr>Literature Survey</vt:lpstr>
      <vt:lpstr>Gridding</vt:lpstr>
      <vt:lpstr>Block diagram</vt:lpstr>
      <vt:lpstr>Tool survey</vt:lpstr>
      <vt:lpstr>Area division algorithm</vt:lpstr>
      <vt:lpstr>line division algorithm</vt:lpstr>
      <vt:lpstr>Spiral algorithm</vt:lpstr>
      <vt:lpstr>comparison</vt:lpstr>
      <vt:lpstr>comparison</vt:lpstr>
      <vt:lpstr>comparison</vt:lpstr>
      <vt:lpstr>Applications</vt:lpstr>
      <vt:lpstr>Future scope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2018-11-26T15:28:40Z</dcterms:created>
  <dcterms:modified xsi:type="dcterms:W3CDTF">2019-05-04T21:16:58Z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